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98" r:id="rId2"/>
    <p:sldId id="289" r:id="rId3"/>
    <p:sldId id="418" r:id="rId4"/>
    <p:sldId id="419" r:id="rId5"/>
    <p:sldId id="420" r:id="rId6"/>
    <p:sldId id="421" r:id="rId7"/>
    <p:sldId id="422" r:id="rId8"/>
    <p:sldId id="423" r:id="rId9"/>
    <p:sldId id="424" r:id="rId10"/>
    <p:sldId id="425" r:id="rId11"/>
    <p:sldId id="426" r:id="rId12"/>
    <p:sldId id="427" r:id="rId13"/>
    <p:sldId id="428" r:id="rId14"/>
    <p:sldId id="429" r:id="rId15"/>
    <p:sldId id="430" r:id="rId16"/>
    <p:sldId id="397" r:id="rId17"/>
    <p:sldId id="297" r:id="rId1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3300"/>
    <a:srgbClr val="FF0000"/>
    <a:srgbClr val="95C12E"/>
    <a:srgbClr val="4F81BD"/>
    <a:srgbClr val="1F497D"/>
    <a:srgbClr val="E46C0A"/>
    <a:srgbClr val="6591C5"/>
    <a:srgbClr val="A7D534"/>
    <a:srgbClr val="95C2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0706" autoAdjust="0"/>
  </p:normalViewPr>
  <p:slideViewPr>
    <p:cSldViewPr showGuides="1">
      <p:cViewPr varScale="1">
        <p:scale>
          <a:sx n="94" d="100"/>
          <a:sy n="94" d="100"/>
        </p:scale>
        <p:origin x="1152" y="1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H:\research%20acdc\tvariableTariff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H:\research%20acdc\tvariableTariff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en-US" sz="1200" b="1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tariff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515085483424519"/>
          <c:y val="9.4604169449422196E-2"/>
          <c:w val="0.83193964628766959"/>
          <c:h val="0.74078004246541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Tabelle1!$H$2</c:f>
              <c:strCache>
                <c:ptCount val="1"/>
                <c:pt idx="0">
                  <c:v>Cents/kWh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Tabelle1!$G$3:$G$27</c:f>
              <c:numCache>
                <c:formatCode>General</c:formatCode>
                <c:ptCount val="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</c:numCache>
            </c:numRef>
          </c:cat>
          <c:val>
            <c:numRef>
              <c:f>Tabelle1!$H$3:$H$27</c:f>
              <c:numCache>
                <c:formatCode>General</c:formatCode>
                <c:ptCount val="25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  <c:pt idx="6">
                  <c:v>35</c:v>
                </c:pt>
                <c:pt idx="7">
                  <c:v>35</c:v>
                </c:pt>
                <c:pt idx="8">
                  <c:v>35</c:v>
                </c:pt>
                <c:pt idx="9">
                  <c:v>35</c:v>
                </c:pt>
                <c:pt idx="10">
                  <c:v>35</c:v>
                </c:pt>
                <c:pt idx="11">
                  <c:v>35</c:v>
                </c:pt>
                <c:pt idx="12">
                  <c:v>35</c:v>
                </c:pt>
                <c:pt idx="13">
                  <c:v>35</c:v>
                </c:pt>
                <c:pt idx="14">
                  <c:v>35</c:v>
                </c:pt>
                <c:pt idx="15">
                  <c:v>35</c:v>
                </c:pt>
                <c:pt idx="16">
                  <c:v>35</c:v>
                </c:pt>
                <c:pt idx="17">
                  <c:v>35</c:v>
                </c:pt>
                <c:pt idx="18">
                  <c:v>30</c:v>
                </c:pt>
                <c:pt idx="19">
                  <c:v>30</c:v>
                </c:pt>
                <c:pt idx="20">
                  <c:v>30</c:v>
                </c:pt>
                <c:pt idx="21">
                  <c:v>20</c:v>
                </c:pt>
                <c:pt idx="22">
                  <c:v>20</c:v>
                </c:pt>
                <c:pt idx="23">
                  <c:v>20</c:v>
                </c:pt>
                <c:pt idx="24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404-4524-A0F3-ABF0C3F0D79E}"/>
            </c:ext>
          </c:extLst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Tabelle1!$G$3:$G$27</c:f>
              <c:numCache>
                <c:formatCode>General</c:formatCode>
                <c:ptCount val="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</c:numCache>
            </c:numRef>
          </c:cat>
          <c:val>
            <c:numRef>
              <c:f>Tabelle1!$G$2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5404-4524-A0F3-ABF0C3F0D7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60379840"/>
        <c:axId val="1560388000"/>
      </c:barChart>
      <c:lineChart>
        <c:grouping val="stacked"/>
        <c:varyColors val="0"/>
        <c:ser>
          <c:idx val="1"/>
          <c:order val="1"/>
          <c:tx>
            <c:strRef>
              <c:f>Tabelle1!$I$2</c:f>
              <c:strCache>
                <c:ptCount val="1"/>
                <c:pt idx="0">
                  <c:v>Reference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Tabelle1!$G$3:$G$27</c:f>
              <c:numCache>
                <c:formatCode>General</c:formatCode>
                <c:ptCount val="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</c:numCache>
            </c:numRef>
          </c:cat>
          <c:val>
            <c:numRef>
              <c:f>Tabelle1!$I$3:$I$27</c:f>
              <c:numCache>
                <c:formatCode>General</c:formatCode>
                <c:ptCount val="25"/>
                <c:pt idx="0">
                  <c:v>21</c:v>
                </c:pt>
                <c:pt idx="1">
                  <c:v>21</c:v>
                </c:pt>
                <c:pt idx="2">
                  <c:v>21</c:v>
                </c:pt>
                <c:pt idx="3">
                  <c:v>21</c:v>
                </c:pt>
                <c:pt idx="4">
                  <c:v>21</c:v>
                </c:pt>
                <c:pt idx="5">
                  <c:v>21</c:v>
                </c:pt>
                <c:pt idx="6">
                  <c:v>21</c:v>
                </c:pt>
                <c:pt idx="7">
                  <c:v>21</c:v>
                </c:pt>
                <c:pt idx="8">
                  <c:v>21</c:v>
                </c:pt>
                <c:pt idx="9">
                  <c:v>21</c:v>
                </c:pt>
                <c:pt idx="10">
                  <c:v>21</c:v>
                </c:pt>
                <c:pt idx="11">
                  <c:v>21</c:v>
                </c:pt>
                <c:pt idx="12">
                  <c:v>21</c:v>
                </c:pt>
                <c:pt idx="13">
                  <c:v>21</c:v>
                </c:pt>
                <c:pt idx="14">
                  <c:v>21</c:v>
                </c:pt>
                <c:pt idx="15">
                  <c:v>21</c:v>
                </c:pt>
                <c:pt idx="16">
                  <c:v>21</c:v>
                </c:pt>
                <c:pt idx="17">
                  <c:v>21</c:v>
                </c:pt>
                <c:pt idx="18">
                  <c:v>21</c:v>
                </c:pt>
                <c:pt idx="19">
                  <c:v>21</c:v>
                </c:pt>
                <c:pt idx="20">
                  <c:v>21</c:v>
                </c:pt>
                <c:pt idx="21">
                  <c:v>21</c:v>
                </c:pt>
                <c:pt idx="22">
                  <c:v>21</c:v>
                </c:pt>
                <c:pt idx="23">
                  <c:v>21</c:v>
                </c:pt>
                <c:pt idx="24">
                  <c:v>21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5404-4524-A0F3-ABF0C3F0D7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60379840"/>
        <c:axId val="1560388000"/>
      </c:lineChart>
      <c:catAx>
        <c:axId val="15603798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u="none" strike="noStrike" baseline="0" dirty="0" smtClean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Hours</a:t>
                </a:r>
                <a:r>
                  <a:rPr lang="en-US" sz="1000" b="0" i="0" u="none" strike="noStrike" baseline="0" dirty="0" smtClean="0"/>
                  <a:t> 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4220519555474413"/>
              <c:y val="0.89104074825111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0388000"/>
        <c:crosses val="autoZero"/>
        <c:auto val="1"/>
        <c:lblAlgn val="ctr"/>
        <c:lblOffset val="100"/>
        <c:noMultiLvlLbl val="0"/>
      </c:catAx>
      <c:valAx>
        <c:axId val="1560388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2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Cents/kWh</a:t>
                </a:r>
                <a:r>
                  <a:rPr lang="en-US" sz="1200" b="0" i="0" u="none" strike="noStrike" baseline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sz="12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0379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ayout>
        <c:manualLayout>
          <c:xMode val="edge"/>
          <c:yMode val="edge"/>
          <c:x val="0.69720528389448699"/>
          <c:y val="6.0899114632580985E-2"/>
          <c:w val="0.2998028535906696"/>
          <c:h val="0.105349402943713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</a:t>
            </a:r>
            <a:r>
              <a:rPr lang="en-US" sz="1200" b="1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595863344307094"/>
          <c:y val="0.12410153832113892"/>
          <c:w val="0.81150583925700392"/>
          <c:h val="0.74784356319083456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solidFill>
                <a:srgbClr val="FFFFF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FFFF"/>
                </a:solidFill>
              </a:ln>
              <a:effectLst/>
            </c:spPr>
          </c:marker>
          <c:xVal>
            <c:numRef>
              <c:f>Tabelle1!$E$54:$E$78</c:f>
              <c:numCache>
                <c:formatCode>General</c:formatCode>
                <c:ptCount val="2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</c:numCache>
            </c:numRef>
          </c:xVal>
          <c:yVal>
            <c:numRef>
              <c:f>Tabelle1!$F$54:$F$78</c:f>
              <c:numCache>
                <c:formatCode>General</c:formatCode>
                <c:ptCount val="2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8C2-4C4E-86C6-D9B3A42547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60376576"/>
        <c:axId val="1293540080"/>
      </c:scatterChart>
      <c:valAx>
        <c:axId val="1560376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/>
                  <a:t>one</a:t>
                </a:r>
                <a:r>
                  <a:rPr lang="en-US" sz="1200" baseline="0"/>
                  <a:t> day (hours)</a:t>
                </a:r>
                <a:endParaRPr lang="en-US" sz="12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3540080"/>
        <c:crosses val="autoZero"/>
        <c:crossBetween val="midCat"/>
      </c:valAx>
      <c:valAx>
        <c:axId val="129354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2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Active/Inactive</a:t>
                </a:r>
                <a:r>
                  <a:rPr lang="en-US" sz="1200" baseline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sz="12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03765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media/image1.jpeg>
</file>

<file path=ppt/media/image2.jpeg>
</file>

<file path=ppt/media/image26.png>
</file>

<file path=ppt/media/image27.png>
</file>

<file path=ppt/media/image29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7D29A4-0DAE-4021-949D-2CC2EF76893E}" type="datetimeFigureOut">
              <a:rPr lang="de-DE" smtClean="0"/>
              <a:t>31.05.2017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0E002-66E5-4431-B14B-8193C9E6D2CE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377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c\Desktop\Bild1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723"/>
          <a:stretch/>
        </p:blipFill>
        <p:spPr bwMode="auto">
          <a:xfrm>
            <a:off x="1300720" y="836712"/>
            <a:ext cx="4638675" cy="105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 userDrawn="1">
            <p:ph type="ctrTitle" hasCustomPrompt="1"/>
          </p:nvPr>
        </p:nvSpPr>
        <p:spPr>
          <a:xfrm>
            <a:off x="251520" y="2348880"/>
            <a:ext cx="8640960" cy="1080120"/>
          </a:xfrm>
        </p:spPr>
        <p:txBody>
          <a:bodyPr anchor="ctr"/>
          <a:lstStyle>
            <a:lvl1pPr algn="ctr">
              <a:defRPr sz="3200" b="1" baseline="0"/>
            </a:lvl1pPr>
          </a:lstStyle>
          <a:p>
            <a:r>
              <a:rPr lang="de-DE" dirty="0"/>
              <a:t>Titel der Präsentation durch Klicken bearbeiten</a:t>
            </a:r>
            <a:br>
              <a:rPr lang="de-DE" dirty="0"/>
            </a:br>
            <a:r>
              <a:rPr lang="de-DE" dirty="0"/>
              <a:t>Ggf. 2-zeilig</a:t>
            </a:r>
          </a:p>
        </p:txBody>
      </p:sp>
      <p:sp>
        <p:nvSpPr>
          <p:cNvPr id="4" name="Datumsplatzhalt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F5987A33-3EB6-41B7-A758-B3D917E8B447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7524328" y="0"/>
            <a:ext cx="1619672" cy="62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51520" y="3789040"/>
            <a:ext cx="8640960" cy="1152128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aseline="0"/>
            </a:lvl1pPr>
          </a:lstStyle>
          <a:p>
            <a:pPr lvl="0"/>
            <a:r>
              <a:rPr lang="de-DE" dirty="0"/>
              <a:t>Untertitel / Anlass / Veranstaltung</a:t>
            </a:r>
          </a:p>
          <a:p>
            <a:pPr lvl="0"/>
            <a:r>
              <a:rPr lang="de-DE" dirty="0"/>
              <a:t>Ggf. 2-zeilig</a:t>
            </a:r>
          </a:p>
          <a:p>
            <a:pPr lvl="0"/>
            <a:r>
              <a:rPr lang="de-DE" dirty="0"/>
              <a:t>Ggf. 3-zeilig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0" y="6453336"/>
            <a:ext cx="9144000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699792" y="5445225"/>
            <a:ext cx="3744416" cy="1080119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Name</a:t>
            </a:r>
          </a:p>
          <a:p>
            <a:r>
              <a:rPr lang="de-DE" dirty="0"/>
              <a:t>Weitere Informationen</a:t>
            </a:r>
          </a:p>
          <a:p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51520" y="5445225"/>
            <a:ext cx="2376264" cy="1080119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Optionale Informationen 1</a:t>
            </a:r>
          </a:p>
          <a:p>
            <a:pPr lvl="0"/>
            <a:r>
              <a:rPr lang="de-DE" dirty="0"/>
              <a:t>Ggf. 2-zeilig</a:t>
            </a:r>
          </a:p>
          <a:p>
            <a:pPr lvl="0"/>
            <a:r>
              <a:rPr lang="de-DE" dirty="0"/>
              <a:t>Ggf. 3-zeilig</a:t>
            </a:r>
          </a:p>
          <a:p>
            <a:pPr lvl="0"/>
            <a:r>
              <a:rPr lang="de-DE" dirty="0"/>
              <a:t>Ggf. 4-zeilig</a:t>
            </a:r>
          </a:p>
        </p:txBody>
      </p:sp>
      <p:sp>
        <p:nvSpPr>
          <p:cNvPr id="13" name="Textplatzhalter 10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516216" y="5445225"/>
            <a:ext cx="2376264" cy="1080119"/>
          </a:xfrm>
        </p:spPr>
        <p:txBody>
          <a:bodyPr>
            <a:noAutofit/>
          </a:bodyPr>
          <a:lstStyle>
            <a:lvl1pPr marL="0" indent="0" algn="r">
              <a:buNone/>
              <a:defRPr sz="14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de-DE" dirty="0"/>
              <a:t>Optionale Informationen 2</a:t>
            </a:r>
          </a:p>
          <a:p>
            <a:pPr lvl="0"/>
            <a:r>
              <a:rPr lang="de-DE" dirty="0"/>
              <a:t>Ggf. 2-zeilig</a:t>
            </a:r>
          </a:p>
          <a:p>
            <a:pPr lvl="0"/>
            <a:r>
              <a:rPr lang="de-DE" dirty="0"/>
              <a:t>Ggf. 3-zeilig</a:t>
            </a:r>
          </a:p>
          <a:p>
            <a:pPr lvl="0"/>
            <a:r>
              <a:rPr lang="de-DE" dirty="0"/>
              <a:t>Ggf. 4-zeilig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2270314" y="1644702"/>
            <a:ext cx="37410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i="1" kern="0" spc="120" dirty="0">
                <a:solidFill>
                  <a:srgbClr val="95C12E"/>
                </a:solidFill>
              </a:rPr>
              <a:t>Lehrstuhl Elektrische</a:t>
            </a:r>
            <a:r>
              <a:rPr lang="de-DE" sz="1000" b="1" i="1" kern="0" spc="120" baseline="0" dirty="0">
                <a:solidFill>
                  <a:srgbClr val="95C12E"/>
                </a:solidFill>
              </a:rPr>
              <a:t> Netze und Erneuerbare Energie</a:t>
            </a:r>
            <a:endParaRPr lang="de-DE" sz="1000" b="1" i="1" kern="0" spc="120" dirty="0">
              <a:solidFill>
                <a:srgbClr val="95C12E"/>
              </a:solidFill>
            </a:endParaRP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403" y="868819"/>
            <a:ext cx="2378592" cy="84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25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6BA66-46F9-4BF2-B15D-0E06FE20E9D8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2249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1520" y="548679"/>
            <a:ext cx="3213993" cy="1141585"/>
          </a:xfr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548680"/>
            <a:ext cx="5317430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51520" y="1690265"/>
            <a:ext cx="321399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A4267-BE17-4502-ADD0-201C7B7E85F7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03836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24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01931-7683-4285-9CD9-C8CF0DCB6BB9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9288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E7098-DB4B-4F2E-9DD1-4BAFCA193E09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9519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864096"/>
          </a:xfrm>
        </p:spPr>
        <p:txBody>
          <a:bodyPr/>
          <a:lstStyle>
            <a:lvl1pPr marL="0" indent="0">
              <a:tabLst>
                <a:tab pos="444500" algn="l"/>
              </a:tabLst>
              <a:defRPr/>
            </a:lvl1pPr>
          </a:lstStyle>
          <a:p>
            <a:r>
              <a:rPr lang="de-DE" dirty="0"/>
              <a:t>X.	Folientitel durch Klicken bearbeiten</a:t>
            </a:r>
            <a:br>
              <a:rPr lang="de-DE" dirty="0"/>
            </a:br>
            <a:r>
              <a:rPr lang="de-DE" dirty="0"/>
              <a:t>	(Ggf. 2-zeilig)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68760"/>
            <a:ext cx="8640960" cy="5112568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/>
            </a:lvl1pPr>
            <a:lvl2pPr>
              <a:spcBef>
                <a:spcPts val="600"/>
              </a:spcBef>
              <a:spcAft>
                <a:spcPts val="0"/>
              </a:spcAft>
              <a:defRPr/>
            </a:lvl2pPr>
            <a:lvl3pPr>
              <a:spcBef>
                <a:spcPts val="600"/>
              </a:spcBef>
              <a:spcAft>
                <a:spcPts val="0"/>
              </a:spcAft>
              <a:defRPr/>
            </a:lvl3pPr>
            <a:lvl4pPr>
              <a:spcBef>
                <a:spcPts val="600"/>
              </a:spcBef>
              <a:spcAft>
                <a:spcPts val="0"/>
              </a:spcAft>
              <a:defRPr/>
            </a:lvl4pPr>
            <a:lvl5pPr>
              <a:spcBef>
                <a:spcPts val="6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E3EBD85-B9A7-4351-A772-E57E984E25F4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4755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Unter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432048"/>
          </a:xfrm>
        </p:spPr>
        <p:txBody>
          <a:bodyPr anchor="t"/>
          <a:lstStyle>
            <a:lvl1pPr marL="0" indent="0">
              <a:tabLst>
                <a:tab pos="444500" algn="l"/>
              </a:tabLst>
              <a:defRPr sz="2400"/>
            </a:lvl1pPr>
          </a:lstStyle>
          <a:p>
            <a:r>
              <a:rPr lang="de-DE" dirty="0"/>
              <a:t>X.	Titel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68760"/>
            <a:ext cx="8640960" cy="5112568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defRPr sz="1800"/>
            </a:lvl1pPr>
            <a:lvl2pPr marL="444500" indent="-174625">
              <a:spcBef>
                <a:spcPts val="600"/>
              </a:spcBef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spcBef>
                <a:spcPts val="600"/>
              </a:spcBef>
              <a:defRPr sz="1400"/>
            </a:lvl3pPr>
            <a:lvl4pPr>
              <a:spcBef>
                <a:spcPts val="600"/>
              </a:spcBef>
              <a:defRPr sz="1200"/>
            </a:lvl4pPr>
            <a:lvl5pPr>
              <a:spcBef>
                <a:spcPts val="600"/>
              </a:spcBef>
              <a:defRPr sz="1000"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30FD-C052-4B68-A52B-87C6A149E360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620688"/>
            <a:ext cx="8640960" cy="360040"/>
          </a:xfrm>
        </p:spPr>
        <p:txBody>
          <a:bodyPr anchor="t"/>
          <a:lstStyle>
            <a:lvl1pPr marL="0" indent="0">
              <a:buNone/>
              <a:tabLst>
                <a:tab pos="444500" algn="l"/>
              </a:tabLst>
              <a:defRPr b="1"/>
            </a:lvl1pPr>
          </a:lstStyle>
          <a:p>
            <a:pPr lvl="0"/>
            <a:r>
              <a:rPr lang="de-DE" dirty="0"/>
              <a:t>X.X	Untertitel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065404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X.	Titel durch Klicken bearbeiten</a:t>
            </a:r>
            <a:br>
              <a:rPr lang="de-DE" dirty="0"/>
            </a:br>
            <a:r>
              <a:rPr lang="de-DE" dirty="0"/>
              <a:t>	(Ggf. 2-zeilig)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68760"/>
            <a:ext cx="4244280" cy="5112568"/>
          </a:xfrm>
        </p:spPr>
        <p:txBody>
          <a:bodyPr/>
          <a:lstStyle>
            <a:lvl1pPr marL="180975" indent="-180975">
              <a:spcBef>
                <a:spcPts val="600"/>
              </a:spcBef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4500" indent="-174625">
              <a:spcBef>
                <a:spcPts val="600"/>
              </a:spcBef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74625">
              <a:spcBef>
                <a:spcPts val="600"/>
              </a:spcBef>
              <a:defRPr sz="1400"/>
            </a:lvl3pPr>
            <a:lvl4pPr marL="985838" indent="-182563">
              <a:spcBef>
                <a:spcPts val="600"/>
              </a:spcBef>
              <a:defRPr sz="1200"/>
            </a:lvl4pPr>
            <a:lvl5pPr>
              <a:spcBef>
                <a:spcPts val="600"/>
              </a:spcBef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lvl="0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Textmasterformat bearbeiten</a:t>
            </a:r>
          </a:p>
          <a:p>
            <a:pPr marL="180975" lvl="1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Zweite Ebene</a:t>
            </a:r>
          </a:p>
          <a:p>
            <a:pPr marL="180975" lvl="2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Dritte Ebene</a:t>
            </a:r>
          </a:p>
          <a:p>
            <a:pPr marL="180975" lvl="3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Vierte Ebene</a:t>
            </a:r>
          </a:p>
          <a:p>
            <a:pPr marL="180975" lvl="4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244280" cy="5112568"/>
          </a:xfrm>
        </p:spPr>
        <p:txBody>
          <a:bodyPr/>
          <a:lstStyle>
            <a:lvl1pPr marL="180975" indent="-180975">
              <a:spcBef>
                <a:spcPts val="600"/>
              </a:spcBef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4500" indent="-174625">
              <a:spcBef>
                <a:spcPts val="600"/>
              </a:spcBef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74625">
              <a:spcBef>
                <a:spcPts val="600"/>
              </a:spcBef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5713" indent="-182563">
              <a:spcBef>
                <a:spcPts val="600"/>
              </a:spcBef>
              <a:def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5713" indent="-182563">
              <a:spcBef>
                <a:spcPts val="600"/>
              </a:spcBef>
              <a:defRPr lang="de-DE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lvl="0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Textmasterformat bearbeiten</a:t>
            </a:r>
          </a:p>
          <a:p>
            <a:pPr marL="180975" lvl="1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Zweite Ebene</a:t>
            </a:r>
          </a:p>
          <a:p>
            <a:pPr marL="180975" lvl="2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Dritte Ebene</a:t>
            </a:r>
          </a:p>
          <a:p>
            <a:pPr marL="180975" lvl="3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Vierte Ebene</a:t>
            </a:r>
          </a:p>
          <a:p>
            <a:pPr marL="180975" lvl="4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E9C0-4279-40FE-9898-BC06291AB2A9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523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432048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X.	Titel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68760"/>
            <a:ext cx="4244280" cy="5112568"/>
          </a:xfrm>
        </p:spPr>
        <p:txBody>
          <a:bodyPr/>
          <a:lstStyle>
            <a:lvl1pPr marL="180975" indent="-180975">
              <a:spcBef>
                <a:spcPts val="600"/>
              </a:spcBef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4500" indent="-174625">
              <a:spcBef>
                <a:spcPts val="600"/>
              </a:spcBef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74625">
              <a:spcBef>
                <a:spcPts val="600"/>
              </a:spcBef>
              <a:defRPr sz="1400"/>
            </a:lvl3pPr>
            <a:lvl4pPr marL="985838" indent="-182563">
              <a:spcBef>
                <a:spcPts val="600"/>
              </a:spcBef>
              <a:defRPr sz="1200"/>
            </a:lvl4pPr>
            <a:lvl5pPr>
              <a:spcBef>
                <a:spcPts val="600"/>
              </a:spcBef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lvl="0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Textmasterformat bearbeiten</a:t>
            </a:r>
          </a:p>
          <a:p>
            <a:pPr marL="180975" lvl="1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Zweite Ebene</a:t>
            </a:r>
          </a:p>
          <a:p>
            <a:pPr marL="180975" lvl="2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Dritte Ebene</a:t>
            </a:r>
          </a:p>
          <a:p>
            <a:pPr marL="180975" lvl="3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Vierte Ebene</a:t>
            </a:r>
          </a:p>
          <a:p>
            <a:pPr marL="180975" lvl="4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244280" cy="5112568"/>
          </a:xfrm>
        </p:spPr>
        <p:txBody>
          <a:bodyPr/>
          <a:lstStyle>
            <a:lvl1pPr marL="180975" indent="-180975">
              <a:spcBef>
                <a:spcPts val="600"/>
              </a:spcBef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4500" indent="-174625">
              <a:spcBef>
                <a:spcPts val="600"/>
              </a:spcBef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5963" indent="-174625">
              <a:spcBef>
                <a:spcPts val="600"/>
              </a:spcBef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5713" indent="-182563">
              <a:spcBef>
                <a:spcPts val="600"/>
              </a:spcBef>
              <a:def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5713" indent="-182563">
              <a:spcBef>
                <a:spcPts val="600"/>
              </a:spcBef>
              <a:defRPr lang="de-DE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lvl="0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Textmasterformat bearbeiten</a:t>
            </a:r>
          </a:p>
          <a:p>
            <a:pPr marL="180975" lvl="1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Zweite Ebene</a:t>
            </a:r>
          </a:p>
          <a:p>
            <a:pPr marL="180975" lvl="2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Dritte Ebene</a:t>
            </a:r>
          </a:p>
          <a:p>
            <a:pPr marL="180975" lvl="3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Vierte Ebene</a:t>
            </a:r>
          </a:p>
          <a:p>
            <a:pPr marL="180975" lvl="4" indent="-180975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B7D8-5654-4155-8B0F-90232827DF35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620688"/>
            <a:ext cx="8640960" cy="360040"/>
          </a:xfrm>
        </p:spPr>
        <p:txBody>
          <a:bodyPr anchor="t"/>
          <a:lstStyle>
            <a:lvl1pPr marL="0" indent="0">
              <a:buNone/>
              <a:tabLst>
                <a:tab pos="444500" algn="l"/>
              </a:tabLst>
              <a:defRPr b="1"/>
            </a:lvl1pPr>
          </a:lstStyle>
          <a:p>
            <a:pPr lvl="0"/>
            <a:r>
              <a:rPr lang="de-DE" dirty="0"/>
              <a:t>X.X	Untertitel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1696968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864096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X.	Titel durch Klicken bearbeiten</a:t>
            </a:r>
            <a:br>
              <a:rPr lang="de-DE" dirty="0"/>
            </a:br>
            <a:r>
              <a:rPr lang="de-DE" dirty="0"/>
              <a:t>	(Ggf. 2-zeilig)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68760"/>
            <a:ext cx="4245868" cy="504056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844824"/>
            <a:ext cx="4245868" cy="4536504"/>
          </a:xfrm>
        </p:spPr>
        <p:txBody>
          <a:bodyPr>
            <a:normAutofit/>
          </a:bodyPr>
          <a:lstStyle>
            <a:lvl1pPr>
              <a:defRPr sz="1800"/>
            </a:lvl1pPr>
            <a:lvl2pPr marL="444500" indent="-174625">
              <a:defRPr sz="1600"/>
            </a:lvl2pPr>
            <a:lvl3pPr marL="715963" indent="-174625">
              <a:defRPr sz="1400"/>
            </a:lvl3pPr>
            <a:lvl4pPr marL="985838" indent="-182563"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268760"/>
            <a:ext cx="4247455" cy="504056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844824"/>
            <a:ext cx="4247455" cy="45365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001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7344816" cy="432048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68760"/>
            <a:ext cx="4245868" cy="504056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844824"/>
            <a:ext cx="4245868" cy="4536504"/>
          </a:xfrm>
        </p:spPr>
        <p:txBody>
          <a:bodyPr>
            <a:normAutofit/>
          </a:bodyPr>
          <a:lstStyle>
            <a:lvl1pPr>
              <a:defRPr sz="1800"/>
            </a:lvl1pPr>
            <a:lvl2pPr marL="444500" indent="-174625">
              <a:defRPr sz="1600"/>
            </a:lvl2pPr>
            <a:lvl3pPr marL="715963" indent="-174625">
              <a:defRPr sz="1400"/>
            </a:lvl3pPr>
            <a:lvl4pPr marL="985838" indent="-182563"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268760"/>
            <a:ext cx="4247455" cy="504056"/>
          </a:xfrm>
        </p:spPr>
        <p:txBody>
          <a:bodyPr anchor="ctr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844824"/>
            <a:ext cx="4247455" cy="45365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8D91-9000-4B16-A3AD-A142E5A2848D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620688"/>
            <a:ext cx="8640960" cy="360040"/>
          </a:xfrm>
        </p:spPr>
        <p:txBody>
          <a:bodyPr anchor="t"/>
          <a:lstStyle>
            <a:lvl1pPr marL="0" indent="0">
              <a:buNone/>
              <a:tabLst>
                <a:tab pos="444500" algn="l"/>
              </a:tabLst>
              <a:defRPr b="1"/>
            </a:lvl1pPr>
          </a:lstStyle>
          <a:p>
            <a:pPr lvl="0"/>
            <a:r>
              <a:rPr lang="de-DE" dirty="0"/>
              <a:t>X.X	Untertitel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696628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864096"/>
          </a:xfrm>
        </p:spPr>
        <p:txBody>
          <a:bodyPr/>
          <a:lstStyle/>
          <a:p>
            <a:r>
              <a:rPr lang="de-DE" dirty="0"/>
              <a:t>X.	Titel durch Klicken bearbeiten</a:t>
            </a:r>
            <a:br>
              <a:rPr lang="de-DE" dirty="0"/>
            </a:br>
            <a:r>
              <a:rPr lang="de-DE" dirty="0"/>
              <a:t>	(Ggf. 2-zeilig)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2635D-B989-4101-880E-CCABD3DAFFFF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48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und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116632"/>
            <a:ext cx="7344816" cy="432048"/>
          </a:xfrm>
        </p:spPr>
        <p:txBody>
          <a:bodyPr/>
          <a:lstStyle/>
          <a:p>
            <a:r>
              <a:rPr lang="de-DE" dirty="0"/>
              <a:t>X.	Titel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F8319-62CF-46AA-97F2-0357493E0426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620688"/>
            <a:ext cx="8640960" cy="360040"/>
          </a:xfrm>
        </p:spPr>
        <p:txBody>
          <a:bodyPr anchor="t"/>
          <a:lstStyle>
            <a:lvl1pPr marL="0" indent="0">
              <a:buNone/>
              <a:tabLst>
                <a:tab pos="444500" algn="l"/>
              </a:tabLst>
              <a:defRPr b="1"/>
            </a:lvl1pPr>
          </a:lstStyle>
          <a:p>
            <a:pPr lvl="0"/>
            <a:r>
              <a:rPr lang="de-DE" dirty="0"/>
              <a:t>X.X	Untertitel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2803124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1138808" y="6455087"/>
            <a:ext cx="8005192" cy="404664"/>
          </a:xfrm>
          <a:prstGeom prst="rect">
            <a:avLst/>
          </a:prstGeom>
          <a:gradFill>
            <a:gsLst>
              <a:gs pos="3000">
                <a:srgbClr val="95C22E"/>
              </a:gs>
              <a:gs pos="1000">
                <a:srgbClr val="A7D534"/>
              </a:gs>
              <a:gs pos="100000">
                <a:srgbClr val="95C12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7344816" cy="864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dirty="0"/>
              <a:t>Folientitel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268760"/>
            <a:ext cx="8640960" cy="5112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403648" y="6498653"/>
            <a:ext cx="864096" cy="3226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fld id="{07C118C0-1B44-46C9-A0B2-A0004062B6FB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339752" y="6498653"/>
            <a:ext cx="5832648" cy="3226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44408" y="6498653"/>
            <a:ext cx="634752" cy="322674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 b="0">
                <a:solidFill>
                  <a:schemeClr val="bg1"/>
                </a:solidFill>
              </a:defRPr>
            </a:lvl1pPr>
          </a:lstStyle>
          <a:p>
            <a:fld id="{E9175892-29B5-41B1-80F1-5206AF84DF85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Picture 27" descr="EIT_SIGN_web"/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30"/>
          <a:stretch/>
        </p:blipFill>
        <p:spPr bwMode="auto">
          <a:xfrm>
            <a:off x="7700148" y="132534"/>
            <a:ext cx="1245834" cy="418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rafik 7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5087"/>
            <a:ext cx="1138808" cy="404664"/>
          </a:xfrm>
          <a:prstGeom prst="rect">
            <a:avLst/>
          </a:prstGeom>
        </p:spPr>
      </p:pic>
      <p:sp>
        <p:nvSpPr>
          <p:cNvPr id="9" name="Rechteck 8"/>
          <p:cNvSpPr/>
          <p:nvPr userDrawn="1"/>
        </p:nvSpPr>
        <p:spPr>
          <a:xfrm>
            <a:off x="258180" y="728704"/>
            <a:ext cx="8627640" cy="36000"/>
          </a:xfrm>
          <a:prstGeom prst="rect">
            <a:avLst/>
          </a:prstGeom>
          <a:solidFill>
            <a:srgbClr val="95C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310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61" r:id="rId5"/>
    <p:sldLayoutId id="2147483653" r:id="rId6"/>
    <p:sldLayoutId id="2147483663" r:id="rId7"/>
    <p:sldLayoutId id="2147483654" r:id="rId8"/>
    <p:sldLayoutId id="2147483662" r:id="rId9"/>
    <p:sldLayoutId id="2147483655" r:id="rId10"/>
    <p:sldLayoutId id="2147483656" r:id="rId11"/>
    <p:sldLayoutId id="2147483651" r:id="rId12"/>
    <p:sldLayoutId id="2147483657" r:id="rId13"/>
  </p:sldLayoutIdLst>
  <p:hf hdr="0" ftr="0"/>
  <p:txStyles>
    <p:titleStyle>
      <a:lvl1pPr marL="0" indent="0" algn="l" defTabSz="914400" rtl="0" eaLnBrk="1" latinLnBrk="0" hangingPunct="1">
        <a:spcBef>
          <a:spcPct val="0"/>
        </a:spcBef>
        <a:buNone/>
        <a:tabLst>
          <a:tab pos="444500" algn="l"/>
        </a:tabLst>
        <a:defRPr lang="de-DE" sz="2400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44500" indent="-174625" algn="l" defTabSz="914400" rtl="0" eaLnBrk="1" latinLnBrk="0" hangingPunct="1">
        <a:spcBef>
          <a:spcPts val="6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5963" indent="-174625" algn="l" defTabSz="914400" rtl="0" eaLnBrk="1" latinLnBrk="0" hangingPunct="1"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85838" indent="-182563" algn="l" defTabSz="914400" rtl="0" eaLnBrk="1" latinLnBrk="0" hangingPunct="1">
        <a:spcBef>
          <a:spcPts val="600"/>
        </a:spcBef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55713" indent="-182563" algn="l" defTabSz="914400" rtl="0" eaLnBrk="1" latinLnBrk="0" hangingPunct="1">
        <a:spcBef>
          <a:spcPts val="600"/>
        </a:spcBef>
        <a:buFont typeface="Arial" panose="020B0604020202020204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Visio_Drawing2.vsdx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2456892"/>
            <a:ext cx="8627640" cy="1188132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an Energy Management System for demand response programs within smart DC houses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87A33-3EB6-41B7-A758-B3D917E8B447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</a:t>
            </a:fld>
            <a:endParaRPr lang="de-D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Herr Abhik Ghosh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9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based </a:t>
            </a:r>
            <a:r>
              <a:rPr lang="en-US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response 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function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10</a:t>
            </a:fld>
            <a:endParaRPr lang="de-DE" dirty="0"/>
          </a:p>
        </p:txBody>
      </p:sp>
      <p:graphicFrame>
        <p:nvGraphicFramePr>
          <p:cNvPr id="9" name="Content Placeholder 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25423370"/>
              </p:ext>
            </p:extLst>
          </p:nvPr>
        </p:nvGraphicFramePr>
        <p:xfrm>
          <a:off x="250825" y="1844675"/>
          <a:ext cx="4246563" cy="4176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06174028"/>
              </p:ext>
            </p:extLst>
          </p:nvPr>
        </p:nvGraphicFramePr>
        <p:xfrm>
          <a:off x="4645025" y="1844675"/>
          <a:ext cx="4248150" cy="4176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0299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based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Winter days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days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11</a:t>
            </a:fld>
            <a:endParaRPr lang="de-DE" dirty="0"/>
          </a:p>
        </p:txBody>
      </p:sp>
      <p:pic>
        <p:nvPicPr>
          <p:cNvPr id="9" name="Content Placeholder 8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0849"/>
            <a:ext cx="4246563" cy="4320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Content Placeholder 8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320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078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energy storage system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 grid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based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12</a:t>
            </a:fld>
            <a:endParaRPr lang="de-DE" dirty="0"/>
          </a:p>
        </p:txBody>
      </p:sp>
      <p:pic>
        <p:nvPicPr>
          <p:cNvPr id="9" name="Content Placeholder 6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0848"/>
            <a:ext cx="4246563" cy="4248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Content Placeholder 6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177" y="2060847"/>
            <a:ext cx="4248150" cy="42484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426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year house response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 grid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based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13</a:t>
            </a:fld>
            <a:endParaRPr lang="de-DE" dirty="0"/>
          </a:p>
        </p:txBody>
      </p:sp>
      <p:pic>
        <p:nvPicPr>
          <p:cNvPr id="9" name="Content Placeholder 9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0848"/>
            <a:ext cx="4246563" cy="4320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Content Placeholder 8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320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392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 grid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based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14</a:t>
            </a:fld>
            <a:endParaRPr lang="de-DE" dirty="0"/>
          </a:p>
        </p:txBody>
      </p:sp>
      <p:pic>
        <p:nvPicPr>
          <p:cNvPr id="9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825" y="2060849"/>
            <a:ext cx="4246563" cy="4248472"/>
          </a:xfrm>
          <a:prstGeom prst="rect">
            <a:avLst/>
          </a:prstGeom>
        </p:spPr>
      </p:pic>
      <p:pic>
        <p:nvPicPr>
          <p:cNvPr id="10" name="Content Placeholder 7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2484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635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 grid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 house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Installation cost :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500,000 €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Net present value 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>
                        <a:latin typeface="Cambria Math" panose="02040503050406030204" pitchFamily="18" charset="0"/>
                      </a:rPr>
                      <m:t>400,500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€ 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DC house  </a:t>
                </a:r>
                <a:endParaRPr 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Installation cost :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350,000 €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Net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present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value</m:t>
                    </m:r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: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>
                        <a:latin typeface="Cambria Math" panose="02040503050406030204" pitchFamily="18" charset="0"/>
                      </a:rPr>
                      <m:t>250,000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€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less expenditure in DC house.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Huge Initial expenditure.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100 % Reliable.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 : 90 %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2"/>
                <a:stretch>
                  <a:fillRect l="-1004" t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signal based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sz="quarter" idx="4"/>
              </p:nvPr>
            </p:nvSpPr>
            <p:spPr/>
            <p:txBody>
              <a:bodyPr/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 house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Net present value : 9,200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€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Annuity : 600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€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Levelised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cost of energy: 9 cent/kWh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DC house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Net present value : 10,700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€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Annuity : 700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€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Levelised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cost of energy: 7.5 cent/kWh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80 %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Saving using electricity bill due to demand response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 rotWithShape="0">
                <a:blip r:embed="rId3"/>
                <a:stretch>
                  <a:fillRect l="-1004" t="-8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7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4624"/>
            <a:ext cx="7344816" cy="86409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Conclusion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5661922" y="1268760"/>
                <a:ext cx="3230558" cy="5112568"/>
              </a:xfrm>
            </p:spPr>
            <p:txBody>
              <a:bodyPr/>
              <a:lstStyle/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Saving in consumption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24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Sizing reduction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PV array by 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24 %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Battery by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5 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Converter by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5 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30%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less installation cost in DC house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Optimize SC</a:t>
                </a:r>
              </a:p>
              <a:p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Contribution in grid stability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661922" y="1268760"/>
                <a:ext cx="3230558" cy="5112568"/>
              </a:xfrm>
              <a:blipFill rotWithShape="0">
                <a:blip r:embed="rId3"/>
                <a:stretch>
                  <a:fillRect l="-1321" t="-5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9E9C0-4279-40FE-9898-BC06291AB2A9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16</a:t>
            </a:fld>
            <a:endParaRPr lang="de-DE" dirty="0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-108520" y="1700808"/>
            <a:ext cx="794914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31"/>
          <p:cNvSpPr>
            <a:spLocks noChangeArrowheads="1"/>
          </p:cNvSpPr>
          <p:nvPr/>
        </p:nvSpPr>
        <p:spPr bwMode="auto">
          <a:xfrm>
            <a:off x="-1860" y="1412776"/>
            <a:ext cx="82795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79"/>
          <p:cNvSpPr>
            <a:spLocks noChangeArrowheads="1"/>
          </p:cNvSpPr>
          <p:nvPr/>
        </p:nvSpPr>
        <p:spPr bwMode="auto">
          <a:xfrm>
            <a:off x="-121705" y="1268760"/>
            <a:ext cx="7865901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Rectangle 150"/>
          <p:cNvSpPr>
            <a:spLocks noChangeArrowheads="1"/>
          </p:cNvSpPr>
          <p:nvPr/>
        </p:nvSpPr>
        <p:spPr bwMode="auto">
          <a:xfrm>
            <a:off x="251520" y="148380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Rectangle 152"/>
          <p:cNvSpPr>
            <a:spLocks noChangeArrowheads="1"/>
          </p:cNvSpPr>
          <p:nvPr/>
        </p:nvSpPr>
        <p:spPr bwMode="auto">
          <a:xfrm>
            <a:off x="277330" y="1385697"/>
            <a:ext cx="9884427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735107"/>
              </p:ext>
            </p:extLst>
          </p:nvPr>
        </p:nvGraphicFramePr>
        <p:xfrm>
          <a:off x="161423" y="1052736"/>
          <a:ext cx="5518805" cy="7280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5" name="Visio" r:id="rId4" imgW="7657994" imgH="8237275" progId="Visio.Drawing.15">
                  <p:embed/>
                </p:oleObj>
              </mc:Choice>
              <mc:Fallback>
                <p:oleObj name="Visio" r:id="rId4" imgW="7657994" imgH="8237275" progId="Visio.Drawing.15">
                  <p:embed/>
                  <p:pic>
                    <p:nvPicPr>
                      <p:cNvPr id="0" name="Object 1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423" y="1052736"/>
                        <a:ext cx="5518805" cy="728075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917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991" y="2852936"/>
            <a:ext cx="7772400" cy="1362075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 Attention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01931-7683-4285-9CD9-C8CF0DCB6BB9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17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5040560" cy="419859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 and DC house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Energy management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EBD85-B9A7-4351-A772-E57E984E25F4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7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1. Motivation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92080" y="1268760"/>
            <a:ext cx="3600400" cy="5112568"/>
          </a:xfrm>
        </p:spPr>
        <p:txBody>
          <a:bodyPr/>
          <a:lstStyle/>
          <a:p>
            <a:pPr>
              <a:buSzPts val="18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European “energy road map 2050”</a:t>
            </a:r>
          </a:p>
          <a:p>
            <a:pPr>
              <a:buSzPts val="1800"/>
            </a:pP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Distributed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renewable energy sources.</a:t>
            </a:r>
          </a:p>
          <a:p>
            <a:pPr>
              <a:buSzPts val="1800"/>
            </a:pP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 </a:t>
            </a: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energy in household sector.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SzPts val="1800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 storage, heat pump, battery storage, PV and EV</a:t>
            </a: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B7D8-5654-4155-8B0F-90232827DF35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3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69521" y="805052"/>
            <a:ext cx="8640960" cy="36004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House system 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84732468"/>
              </p:ext>
            </p:extLst>
          </p:nvPr>
        </p:nvGraphicFramePr>
        <p:xfrm>
          <a:off x="250825" y="1340768"/>
          <a:ext cx="5041255" cy="50405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1" name="Visio" r:id="rId3" imgW="6941785" imgH="6888559" progId="Visio.Drawing.15">
                  <p:embed/>
                </p:oleObj>
              </mc:Choice>
              <mc:Fallback>
                <p:oleObj name="Visio" r:id="rId3" imgW="6941785" imgH="688855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825" y="1340768"/>
                        <a:ext cx="5041255" cy="50405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681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AC and DC house system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 house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 house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4</a:t>
            </a:fld>
            <a:endParaRPr lang="de-DE" dirty="0"/>
          </a:p>
        </p:txBody>
      </p:sp>
      <p:pic>
        <p:nvPicPr>
          <p:cNvPr id="9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825" y="2492896"/>
            <a:ext cx="4033143" cy="2538848"/>
          </a:xfrm>
          <a:prstGeom prst="rect">
            <a:avLst/>
          </a:prstGeom>
        </p:spPr>
      </p:pic>
      <p:pic>
        <p:nvPicPr>
          <p:cNvPr id="10" name="Content Placeholder 15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60032" y="2492896"/>
            <a:ext cx="4033142" cy="254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Energy management system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consumption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 pump</a:t>
            </a:r>
            <a:endParaRPr lang="de-DE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5</a:t>
            </a:fld>
            <a:endParaRPr lang="de-DE" dirty="0"/>
          </a:p>
        </p:txBody>
      </p:sp>
      <p:pic>
        <p:nvPicPr>
          <p:cNvPr id="9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825" y="2060849"/>
            <a:ext cx="4246563" cy="432048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320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723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consumption loads without BESS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consumption power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6</a:t>
            </a:fld>
            <a:endParaRPr lang="de-DE" dirty="0"/>
          </a:p>
        </p:txBody>
      </p:sp>
      <p:pic>
        <p:nvPicPr>
          <p:cNvPr id="10" name="Content Placeholder 9"/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0848"/>
            <a:ext cx="4246563" cy="4320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060848"/>
            <a:ext cx="4248150" cy="432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0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consumption loads with BESS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 consumption (SC) 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Power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7</a:t>
            </a:fld>
            <a:endParaRPr lang="de-DE" dirty="0"/>
          </a:p>
        </p:txBody>
      </p:sp>
      <p:pic>
        <p:nvPicPr>
          <p:cNvPr id="9" name="Content Placeholder 1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060849"/>
            <a:ext cx="4246563" cy="4320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060848"/>
            <a:ext cx="4248150" cy="432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0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Case study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Winter days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days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8</a:t>
            </a:fld>
            <a:endParaRPr lang="de-DE" dirty="0"/>
          </a:p>
        </p:txBody>
      </p:sp>
      <p:pic>
        <p:nvPicPr>
          <p:cNvPr id="9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825" y="2060849"/>
            <a:ext cx="4246563" cy="432048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320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704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 grid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Winter days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days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8A8EE-628C-4239-B962-8816DE3B0DC1}" type="datetime1">
              <a:rPr lang="de-DE" smtClean="0"/>
              <a:t>31.05.2017</a:t>
            </a:fld>
            <a:endParaRPr lang="de-DE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5892-29B5-41B1-80F1-5206AF84DF85}" type="slidenum">
              <a:rPr lang="de-DE" smtClean="0"/>
              <a:t>9</a:t>
            </a:fld>
            <a:endParaRPr lang="de-DE" dirty="0"/>
          </a:p>
        </p:txBody>
      </p:sp>
      <p:pic>
        <p:nvPicPr>
          <p:cNvPr id="9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825" y="2060849"/>
            <a:ext cx="4246563" cy="4320480"/>
          </a:xfrm>
          <a:prstGeom prst="rect">
            <a:avLst/>
          </a:prstGeom>
        </p:spPr>
      </p:pic>
      <p:pic>
        <p:nvPicPr>
          <p:cNvPr id="10" name="Content Placeholder 8"/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2060848"/>
            <a:ext cx="4248150" cy="4320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268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NE_LENA_Vorlag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LENE_LENA_Vorlage</Template>
  <TotalTime>444</TotalTime>
  <Words>371</Words>
  <Application>Microsoft Office PowerPoint</Application>
  <PresentationFormat>On-screen Show (4:3)</PresentationFormat>
  <Paragraphs>122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Courier New</vt:lpstr>
      <vt:lpstr>Times New Roman</vt:lpstr>
      <vt:lpstr>LENE_LENA_Vorlage</vt:lpstr>
      <vt:lpstr>Visio</vt:lpstr>
      <vt:lpstr>Development of an Energy Management System for demand response programs within smart DC houses.</vt:lpstr>
      <vt:lpstr>Contents</vt:lpstr>
      <vt:lpstr>1. Motivation </vt:lpstr>
      <vt:lpstr>2. AC and DC house system </vt:lpstr>
      <vt:lpstr>3. Energy management system</vt:lpstr>
      <vt:lpstr>House consumption loads without BESS</vt:lpstr>
      <vt:lpstr>House consumption loads with BESS</vt:lpstr>
      <vt:lpstr>4. Case study</vt:lpstr>
      <vt:lpstr>Off grid</vt:lpstr>
      <vt:lpstr>Price signal based Demand response (DR) </vt:lpstr>
      <vt:lpstr>Price signal based DR</vt:lpstr>
      <vt:lpstr>Battery energy storage system </vt:lpstr>
      <vt:lpstr>One year house response</vt:lpstr>
      <vt:lpstr>Power difference</vt:lpstr>
      <vt:lpstr>Economic analysis</vt:lpstr>
      <vt:lpstr>6. Conclusion</vt:lpstr>
      <vt:lpstr>Thanks for your 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</dc:title>
  <dc:creator>Mac</dc:creator>
  <cp:lastModifiedBy>Abhik ghosh</cp:lastModifiedBy>
  <cp:revision>936</cp:revision>
  <dcterms:created xsi:type="dcterms:W3CDTF">2015-04-30T13:08:58Z</dcterms:created>
  <dcterms:modified xsi:type="dcterms:W3CDTF">2017-05-31T14:54:30Z</dcterms:modified>
</cp:coreProperties>
</file>